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2556" y="10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3508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4" cy="513508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>
              <a:defRPr sz="1300"/>
            </a:lvl1pPr>
          </a:lstStyle>
          <a:p>
            <a:fld id="{61551BAC-6A31-484D-BCA6-4D2229ED3B7B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279525"/>
            <a:ext cx="239077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63" tIns="47732" rIns="95463" bIns="47732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09931" y="4925408"/>
            <a:ext cx="5679440" cy="4029879"/>
          </a:xfrm>
          <a:prstGeom prst="rect">
            <a:avLst/>
          </a:prstGeom>
        </p:spPr>
        <p:txBody>
          <a:bodyPr vert="horz" lIns="95463" tIns="47732" rIns="95463" bIns="47732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4" cy="513507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4" cy="513507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>
              <a:defRPr sz="1300"/>
            </a:lvl1pPr>
          </a:lstStyle>
          <a:p>
            <a:fld id="{DF27C5F7-62B9-4B48-A6F6-30CE0BE483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727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26676-3FE6-4D00-9D56-543A9D0E7A2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2319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7EC9-0D1A-4731-9BE3-ABC3E0E7B9EE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CAD6-5503-4EDF-8750-9C2AA60BC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3925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7EC9-0D1A-4731-9BE3-ABC3E0E7B9EE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CAD6-5503-4EDF-8750-9C2AA60BC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5753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7EC9-0D1A-4731-9BE3-ABC3E0E7B9EE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CAD6-5503-4EDF-8750-9C2AA60BC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629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7EC9-0D1A-4731-9BE3-ABC3E0E7B9EE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CAD6-5503-4EDF-8750-9C2AA60BC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443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7EC9-0D1A-4731-9BE3-ABC3E0E7B9EE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CAD6-5503-4EDF-8750-9C2AA60BC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170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7EC9-0D1A-4731-9BE3-ABC3E0E7B9EE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CAD6-5503-4EDF-8750-9C2AA60BC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814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7EC9-0D1A-4731-9BE3-ABC3E0E7B9EE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CAD6-5503-4EDF-8750-9C2AA60BC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345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7EC9-0D1A-4731-9BE3-ABC3E0E7B9EE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CAD6-5503-4EDF-8750-9C2AA60BC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1191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7EC9-0D1A-4731-9BE3-ABC3E0E7B9EE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CAD6-5503-4EDF-8750-9C2AA60BC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6819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7EC9-0D1A-4731-9BE3-ABC3E0E7B9EE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CAD6-5503-4EDF-8750-9C2AA60BC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873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7EC9-0D1A-4731-9BE3-ABC3E0E7B9EE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CAD6-5503-4EDF-8750-9C2AA60BC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710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57EC9-0D1A-4731-9BE3-ABC3E0E7B9EE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6CAD6-5503-4EDF-8750-9C2AA60BC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7042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0" y="1111144"/>
            <a:ext cx="6858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500" dirty="0">
                <a:solidFill>
                  <a:schemeClr val="accent6">
                    <a:lumMod val="50000"/>
                  </a:schemeClr>
                </a:solidFill>
                <a:latin typeface="Adobe Garamond Pro" pitchFamily="18" charset="0"/>
              </a:rPr>
              <a:t>NUITS-SAINT-GEORGES </a:t>
            </a:r>
          </a:p>
          <a:p>
            <a:pPr algn="ctr"/>
            <a:r>
              <a:rPr lang="fr-FR" sz="2500" dirty="0">
                <a:solidFill>
                  <a:schemeClr val="accent6">
                    <a:lumMod val="50000"/>
                  </a:schemeClr>
                </a:solidFill>
                <a:latin typeface="Adobe Garamond Pro" pitchFamily="18" charset="0"/>
              </a:rPr>
              <a:t>PREMIER CRU</a:t>
            </a:r>
            <a:r>
              <a:rPr lang="fr-FR" sz="2500" b="1" dirty="0">
                <a:solidFill>
                  <a:schemeClr val="accent6">
                    <a:lumMod val="50000"/>
                  </a:schemeClr>
                </a:solidFill>
                <a:latin typeface="Adobe Garamond Pro" pitchFamily="18" charset="0"/>
              </a:rPr>
              <a:t> LES TERRES BLANCHES</a:t>
            </a:r>
          </a:p>
          <a:p>
            <a:pPr algn="ctr"/>
            <a:r>
              <a:rPr lang="fr-FR" dirty="0">
                <a:latin typeface="Adobe Garamond Pro" pitchFamily="18" charset="0"/>
              </a:rPr>
              <a:t>2021</a:t>
            </a:r>
          </a:p>
        </p:txBody>
      </p:sp>
      <p:cxnSp>
        <p:nvCxnSpPr>
          <p:cNvPr id="15" name="Connecteur droit 14"/>
          <p:cNvCxnSpPr/>
          <p:nvPr/>
        </p:nvCxnSpPr>
        <p:spPr>
          <a:xfrm>
            <a:off x="1980574" y="2472245"/>
            <a:ext cx="470568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1970346" y="4358716"/>
            <a:ext cx="9661" cy="51283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2061288" y="4151699"/>
            <a:ext cx="3066879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dobe Garamond Pro" pitchFamily="18" charset="0"/>
              </a:rPr>
              <a:t>TASTING NOTES</a:t>
            </a:r>
          </a:p>
          <a:p>
            <a:pPr algn="ctr"/>
            <a:endParaRPr lang="fr-FR" sz="1000" dirty="0">
              <a:latin typeface="Adobe Garamond Pro" pitchFamily="18" charset="0"/>
            </a:endParaRPr>
          </a:p>
          <a:p>
            <a:pPr algn="ctr"/>
            <a:r>
              <a:rPr lang="fr-FR" sz="1200" dirty="0">
                <a:latin typeface="Adobe Garamond Pro" pitchFamily="18" charset="0"/>
              </a:rPr>
              <a:t>EYE</a:t>
            </a:r>
          </a:p>
          <a:p>
            <a:pPr algn="ctr"/>
            <a:r>
              <a:rPr lang="fr-FR" sz="1200" dirty="0">
                <a:solidFill>
                  <a:schemeClr val="accent6">
                    <a:lumMod val="50000"/>
                  </a:schemeClr>
                </a:solidFill>
                <a:latin typeface="Adobe Garamond Pro" pitchFamily="18" charset="0"/>
              </a:rPr>
              <a:t>Bright </a:t>
            </a:r>
            <a:r>
              <a:rPr lang="en-US" sz="1100" dirty="0">
                <a:solidFill>
                  <a:schemeClr val="accent6">
                    <a:lumMod val="50000"/>
                  </a:schemeClr>
                </a:solidFill>
                <a:latin typeface="Adobe Garamond Pro" pitchFamily="18" charset="0"/>
              </a:rPr>
              <a:t>color with golden tints. </a:t>
            </a:r>
            <a:endParaRPr lang="fr-FR" sz="1100" dirty="0">
              <a:solidFill>
                <a:schemeClr val="accent6">
                  <a:lumMod val="50000"/>
                </a:schemeClr>
              </a:solidFill>
              <a:latin typeface="Adobe Garamond Pro" pitchFamily="18" charset="0"/>
            </a:endParaRPr>
          </a:p>
          <a:p>
            <a:pPr algn="ctr"/>
            <a:endParaRPr lang="fr-FR" sz="1000" dirty="0">
              <a:latin typeface="Adobe Garamond Pro" pitchFamily="18" charset="0"/>
            </a:endParaRPr>
          </a:p>
          <a:p>
            <a:pPr algn="ctr"/>
            <a:r>
              <a:rPr lang="fr-FR" sz="1200" dirty="0">
                <a:latin typeface="Adobe Garamond Pro" pitchFamily="18" charset="0"/>
              </a:rPr>
              <a:t>NOSE</a:t>
            </a:r>
          </a:p>
          <a:p>
            <a:pPr algn="ctr"/>
            <a:r>
              <a:rPr lang="en-US" sz="1100" dirty="0">
                <a:solidFill>
                  <a:schemeClr val="accent6">
                    <a:lumMod val="50000"/>
                  </a:schemeClr>
                </a:solidFill>
                <a:latin typeface="Adobe Garamond Pro" pitchFamily="18" charset="0"/>
              </a:rPr>
              <a:t>The nose is generous, with a bouquet of lemony citrus, lily-of-the-valley flowers and lilac, supported by a hint of minerality.</a:t>
            </a:r>
          </a:p>
          <a:p>
            <a:pPr algn="ctr"/>
            <a:endParaRPr lang="fr-FR" sz="1000" dirty="0">
              <a:latin typeface="Adobe Garamond Pro" pitchFamily="18" charset="0"/>
            </a:endParaRPr>
          </a:p>
          <a:p>
            <a:pPr algn="ctr"/>
            <a:r>
              <a:rPr lang="fr-FR" sz="1200" dirty="0">
                <a:latin typeface="Adobe Garamond Pro" pitchFamily="18" charset="0"/>
              </a:rPr>
              <a:t>PALATE</a:t>
            </a:r>
          </a:p>
          <a:p>
            <a:pPr algn="ctr"/>
            <a:r>
              <a:rPr lang="en-US" sz="1100" dirty="0">
                <a:solidFill>
                  <a:schemeClr val="accent6">
                    <a:lumMod val="50000"/>
                  </a:schemeClr>
                </a:solidFill>
                <a:latin typeface="Adobe Garamond Pro" pitchFamily="18" charset="0"/>
              </a:rPr>
              <a:t>Full-bodied, fruity and fresh on the palate. </a:t>
            </a:r>
          </a:p>
          <a:p>
            <a:pPr algn="ctr"/>
            <a:r>
              <a:rPr lang="en-US" sz="1100" dirty="0">
                <a:solidFill>
                  <a:schemeClr val="accent6">
                    <a:lumMod val="50000"/>
                  </a:schemeClr>
                </a:solidFill>
                <a:latin typeface="Adobe Garamond Pro" pitchFamily="18" charset="0"/>
              </a:rPr>
              <a:t>The finish lingers on fresh lime notes.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2028269" y="6858334"/>
            <a:ext cx="3073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dobe Garamond Pro" pitchFamily="18" charset="0"/>
              </a:rPr>
              <a:t>SERVICE &amp; CELLARING</a:t>
            </a:r>
          </a:p>
          <a:p>
            <a:pPr algn="ctr"/>
            <a:r>
              <a:rPr lang="fr-FR" sz="1100" dirty="0">
                <a:solidFill>
                  <a:schemeClr val="accent6">
                    <a:lumMod val="50000"/>
                  </a:schemeClr>
                </a:solidFill>
                <a:latin typeface="Adobe Garamond Pro" pitchFamily="18" charset="0"/>
              </a:rPr>
              <a:t>It can </a:t>
            </a:r>
            <a:r>
              <a:rPr lang="fr-FR" sz="1100" dirty="0" err="1">
                <a:solidFill>
                  <a:schemeClr val="accent6">
                    <a:lumMod val="50000"/>
                  </a:schemeClr>
                </a:solidFill>
                <a:latin typeface="Adobe Garamond Pro" pitchFamily="18" charset="0"/>
              </a:rPr>
              <a:t>be</a:t>
            </a:r>
            <a:r>
              <a:rPr lang="fr-FR" sz="1100" dirty="0">
                <a:solidFill>
                  <a:schemeClr val="accent6">
                    <a:lumMod val="50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100" dirty="0" err="1">
                <a:solidFill>
                  <a:schemeClr val="accent6">
                    <a:lumMod val="50000"/>
                  </a:schemeClr>
                </a:solidFill>
                <a:latin typeface="Adobe Garamond Pro" pitchFamily="18" charset="0"/>
              </a:rPr>
              <a:t>served</a:t>
            </a:r>
            <a:r>
              <a:rPr lang="fr-FR" sz="1100" dirty="0">
                <a:solidFill>
                  <a:schemeClr val="accent6">
                    <a:lumMod val="50000"/>
                  </a:schemeClr>
                </a:solidFill>
                <a:latin typeface="Adobe Garamond Pro" pitchFamily="18" charset="0"/>
              </a:rPr>
              <a:t> at 13-14°C.</a:t>
            </a:r>
          </a:p>
          <a:p>
            <a:pPr algn="ctr"/>
            <a:r>
              <a:rPr lang="fr-FR" sz="1100" dirty="0">
                <a:solidFill>
                  <a:schemeClr val="accent6">
                    <a:lumMod val="50000"/>
                  </a:schemeClr>
                </a:solidFill>
                <a:latin typeface="Adobe Garamond Pro" pitchFamily="18" charset="0"/>
              </a:rPr>
              <a:t>To </a:t>
            </a:r>
            <a:r>
              <a:rPr lang="fr-FR" sz="1100" dirty="0" err="1">
                <a:solidFill>
                  <a:schemeClr val="accent6">
                    <a:lumMod val="50000"/>
                  </a:schemeClr>
                </a:solidFill>
                <a:latin typeface="Adobe Garamond Pro" pitchFamily="18" charset="0"/>
              </a:rPr>
              <a:t>be</a:t>
            </a:r>
            <a:r>
              <a:rPr lang="fr-FR" sz="1100" dirty="0">
                <a:solidFill>
                  <a:schemeClr val="accent6">
                    <a:lumMod val="50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100" dirty="0" err="1">
                <a:solidFill>
                  <a:schemeClr val="accent6">
                    <a:lumMod val="50000"/>
                  </a:schemeClr>
                </a:solidFill>
                <a:latin typeface="Adobe Garamond Pro" pitchFamily="18" charset="0"/>
              </a:rPr>
              <a:t>kept</a:t>
            </a:r>
            <a:r>
              <a:rPr lang="fr-FR" sz="1100" dirty="0">
                <a:solidFill>
                  <a:schemeClr val="accent6">
                    <a:lumMod val="50000"/>
                  </a:schemeClr>
                </a:solidFill>
                <a:latin typeface="Adobe Garamond Pro" pitchFamily="18" charset="0"/>
              </a:rPr>
              <a:t> in </a:t>
            </a:r>
            <a:r>
              <a:rPr lang="fr-FR" sz="1100" dirty="0" err="1">
                <a:solidFill>
                  <a:schemeClr val="accent6">
                    <a:lumMod val="50000"/>
                  </a:schemeClr>
                </a:solidFill>
                <a:latin typeface="Adobe Garamond Pro" pitchFamily="18" charset="0"/>
              </a:rPr>
              <a:t>cellar</a:t>
            </a:r>
            <a:r>
              <a:rPr lang="fr-FR" sz="1100" dirty="0">
                <a:solidFill>
                  <a:schemeClr val="accent6">
                    <a:lumMod val="50000"/>
                  </a:schemeClr>
                </a:solidFill>
                <a:latin typeface="Adobe Garamond Pro" pitchFamily="18" charset="0"/>
              </a:rPr>
              <a:t> for 5 to 10 </a:t>
            </a:r>
            <a:r>
              <a:rPr lang="fr-FR" sz="1100" dirty="0" err="1">
                <a:solidFill>
                  <a:schemeClr val="accent6">
                    <a:lumMod val="50000"/>
                  </a:schemeClr>
                </a:solidFill>
                <a:latin typeface="Adobe Garamond Pro" pitchFamily="18" charset="0"/>
              </a:rPr>
              <a:t>years</a:t>
            </a:r>
            <a:r>
              <a:rPr lang="fr-FR" sz="1100" dirty="0">
                <a:solidFill>
                  <a:schemeClr val="accent6">
                    <a:lumMod val="50000"/>
                  </a:schemeClr>
                </a:solidFill>
                <a:latin typeface="Adobe Garamond Pro" pitchFamily="18" charset="0"/>
              </a:rPr>
              <a:t>.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2069952" y="7872199"/>
            <a:ext cx="307354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dobe Garamond Pro" pitchFamily="18" charset="0"/>
              </a:rPr>
              <a:t>FOOD &amp; WINE PAIRINGS</a:t>
            </a:r>
            <a:endParaRPr lang="fr-FR" sz="1100" dirty="0">
              <a:solidFill>
                <a:schemeClr val="accent6">
                  <a:lumMod val="50000"/>
                </a:schemeClr>
              </a:solidFill>
              <a:latin typeface="Adobe Garamond Pro" pitchFamily="18" charset="0"/>
            </a:endParaRPr>
          </a:p>
          <a:p>
            <a:pPr algn="ctr"/>
            <a:r>
              <a:rPr lang="en-US" sz="1100" dirty="0">
                <a:solidFill>
                  <a:schemeClr val="accent6">
                    <a:lumMod val="50000"/>
                  </a:schemeClr>
                </a:solidFill>
                <a:latin typeface="Adobe Garamond Pro" pitchFamily="18" charset="0"/>
              </a:rPr>
              <a:t>Our Premier Cru Les </a:t>
            </a:r>
            <a:r>
              <a:rPr lang="en-US" sz="1100" dirty="0" err="1">
                <a:solidFill>
                  <a:schemeClr val="accent6">
                    <a:lumMod val="50000"/>
                  </a:schemeClr>
                </a:solidFill>
                <a:latin typeface="Adobe Garamond Pro" pitchFamily="18" charset="0"/>
              </a:rPr>
              <a:t>Terres</a:t>
            </a:r>
            <a:r>
              <a:rPr lang="en-US" sz="1100" dirty="0">
                <a:solidFill>
                  <a:schemeClr val="accent6">
                    <a:lumMod val="50000"/>
                  </a:schemeClr>
                </a:solidFill>
                <a:latin typeface="Adobe Garamond Pro" pitchFamily="18" charset="0"/>
              </a:rPr>
              <a:t> Blanches blanc 2021 will be a perfect accompaniment to pike-perch fillet, </a:t>
            </a:r>
            <a:r>
              <a:rPr lang="en-US" sz="1100" dirty="0" err="1">
                <a:solidFill>
                  <a:schemeClr val="accent6">
                    <a:lumMod val="50000"/>
                  </a:schemeClr>
                </a:solidFill>
                <a:latin typeface="Adobe Garamond Pro" pitchFamily="18" charset="0"/>
              </a:rPr>
              <a:t>truffled</a:t>
            </a:r>
            <a:r>
              <a:rPr lang="en-US" sz="1100" dirty="0">
                <a:solidFill>
                  <a:schemeClr val="accent6">
                    <a:lumMod val="50000"/>
                  </a:schemeClr>
                </a:solidFill>
                <a:latin typeface="Adobe Garamond Pro" pitchFamily="18" charset="0"/>
              </a:rPr>
              <a:t> white pudding with homemade mashed potatoes, or prawn ravioli.</a:t>
            </a:r>
            <a:endParaRPr lang="fr-FR" sz="1100" dirty="0">
              <a:solidFill>
                <a:schemeClr val="accent6">
                  <a:lumMod val="50000"/>
                </a:schemeClr>
              </a:solidFill>
              <a:latin typeface="Adobe Garamond Pro" pitchFamily="18" charset="0"/>
            </a:endParaRPr>
          </a:p>
        </p:txBody>
      </p:sp>
      <p:pic>
        <p:nvPicPr>
          <p:cNvPr id="1024" name="Image 1023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  <a14:imgEffect>
                      <a14:sharpenSoften amount="25000"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1510" b="27530"/>
          <a:stretch/>
        </p:blipFill>
        <p:spPr>
          <a:xfrm>
            <a:off x="3201437" y="9224806"/>
            <a:ext cx="837961" cy="640953"/>
          </a:xfrm>
          <a:prstGeom prst="rect">
            <a:avLst/>
          </a:prstGeom>
        </p:spPr>
      </p:pic>
      <p:cxnSp>
        <p:nvCxnSpPr>
          <p:cNvPr id="1027" name="Connecteur droit 1026"/>
          <p:cNvCxnSpPr/>
          <p:nvPr/>
        </p:nvCxnSpPr>
        <p:spPr>
          <a:xfrm>
            <a:off x="2566429" y="9207938"/>
            <a:ext cx="2107977" cy="24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oneTexte 2"/>
          <p:cNvSpPr txBox="1"/>
          <p:nvPr/>
        </p:nvSpPr>
        <p:spPr>
          <a:xfrm>
            <a:off x="2566429" y="9210383"/>
            <a:ext cx="21079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>
                <a:latin typeface="Adobe Garamond Pro" pitchFamily="18" charset="0"/>
              </a:rPr>
              <a:t>Domaine des Perdrix </a:t>
            </a:r>
          </a:p>
          <a:p>
            <a:pPr algn="ctr"/>
            <a:r>
              <a:rPr lang="fr-FR" sz="800" dirty="0">
                <a:latin typeface="Adobe Garamond Pro" pitchFamily="18" charset="0"/>
              </a:rPr>
              <a:t>21700 Nuits-Saint-Georges</a:t>
            </a:r>
          </a:p>
          <a:p>
            <a:pPr algn="ctr"/>
            <a:r>
              <a:rPr lang="fr-FR" sz="800" dirty="0">
                <a:latin typeface="Adobe Garamond Pro" pitchFamily="18" charset="0"/>
              </a:rPr>
              <a:t>Tél : +33 (0)3 85 45 86 55</a:t>
            </a:r>
          </a:p>
          <a:p>
            <a:pPr algn="ctr"/>
            <a:r>
              <a:rPr lang="fr-FR" sz="800" dirty="0">
                <a:latin typeface="Adobe Garamond Pro" pitchFamily="18" charset="0"/>
              </a:rPr>
              <a:t>contact@domaines-devillard.com</a:t>
            </a:r>
          </a:p>
          <a:p>
            <a:pPr algn="ctr"/>
            <a:r>
              <a:rPr lang="fr-FR" sz="800" dirty="0">
                <a:latin typeface="Adobe Garamond Pro" pitchFamily="18" charset="0"/>
              </a:rPr>
              <a:t>www.domainedesperdrix.com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1808" y="-45411"/>
            <a:ext cx="1614384" cy="1029715"/>
          </a:xfrm>
          <a:prstGeom prst="rect">
            <a:avLst/>
          </a:prstGeom>
        </p:spPr>
      </p:pic>
      <p:cxnSp>
        <p:nvCxnSpPr>
          <p:cNvPr id="20" name="Connecteur droit 19"/>
          <p:cNvCxnSpPr/>
          <p:nvPr/>
        </p:nvCxnSpPr>
        <p:spPr>
          <a:xfrm flipV="1">
            <a:off x="1980573" y="3732315"/>
            <a:ext cx="4705681" cy="91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/>
          <p:cNvSpPr/>
          <p:nvPr/>
        </p:nvSpPr>
        <p:spPr>
          <a:xfrm>
            <a:off x="122788" y="2247543"/>
            <a:ext cx="1800201" cy="1682766"/>
          </a:xfrm>
          <a:prstGeom prst="ellipse">
            <a:avLst/>
          </a:prstGeom>
          <a:blipFill>
            <a:blip r:embed="rId6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llipse 3"/>
          <p:cNvSpPr/>
          <p:nvPr/>
        </p:nvSpPr>
        <p:spPr>
          <a:xfrm>
            <a:off x="580181" y="2472245"/>
            <a:ext cx="914400" cy="33294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1994347" y="2594571"/>
            <a:ext cx="46142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dobe Garamond Pro" pitchFamily="18" charset="0"/>
              </a:rPr>
              <a:t>TERROIR</a:t>
            </a:r>
          </a:p>
          <a:p>
            <a:pPr algn="just"/>
            <a:r>
              <a:rPr lang="fr-FR" sz="1000" dirty="0">
                <a:latin typeface="Adobe Garamond Pro" pitchFamily="18" charset="0"/>
              </a:rPr>
              <a:t>Our </a:t>
            </a:r>
            <a:r>
              <a:rPr lang="fr-FR" sz="1000" dirty="0" err="1">
                <a:latin typeface="Adobe Garamond Pro" pitchFamily="18" charset="0"/>
              </a:rPr>
              <a:t>vineyard</a:t>
            </a:r>
            <a:r>
              <a:rPr lang="fr-FR" sz="1000" dirty="0">
                <a:latin typeface="Adobe Garamond Pro" pitchFamily="18" charset="0"/>
              </a:rPr>
              <a:t> Les Terres Blanches </a:t>
            </a:r>
            <a:r>
              <a:rPr lang="fr-FR" sz="1000" dirty="0" err="1">
                <a:latin typeface="Adobe Garamond Pro" pitchFamily="18" charset="0"/>
              </a:rPr>
              <a:t>is</a:t>
            </a:r>
            <a:r>
              <a:rPr lang="fr-FR" sz="1000" dirty="0">
                <a:latin typeface="Adobe Garamond Pro" pitchFamily="18" charset="0"/>
              </a:rPr>
              <a:t> </a:t>
            </a:r>
            <a:r>
              <a:rPr lang="fr-FR" sz="1000" dirty="0" err="1">
                <a:latin typeface="Adobe Garamond Pro" pitchFamily="18" charset="0"/>
              </a:rPr>
              <a:t>located</a:t>
            </a:r>
            <a:r>
              <a:rPr lang="fr-FR" sz="1000" dirty="0">
                <a:latin typeface="Adobe Garamond Pro" pitchFamily="18" charset="0"/>
              </a:rPr>
              <a:t> </a:t>
            </a:r>
            <a:r>
              <a:rPr lang="fr-FR" sz="1000" dirty="0" err="1">
                <a:latin typeface="Adobe Garamond Pro" pitchFamily="18" charset="0"/>
              </a:rPr>
              <a:t>above</a:t>
            </a:r>
            <a:r>
              <a:rPr lang="fr-FR" sz="1000" dirty="0">
                <a:latin typeface="Adobe Garamond Pro" pitchFamily="18" charset="0"/>
              </a:rPr>
              <a:t> Premier Cru Aux Perdrix. </a:t>
            </a:r>
          </a:p>
          <a:p>
            <a:pPr algn="just"/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Total area : 0,33 hectares (0,7986 acres) 2 plots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planted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in 1954 and in 1997.</a:t>
            </a:r>
          </a:p>
          <a:p>
            <a:pPr algn="just"/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Climat &amp;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Soil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: South-East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facing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vines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established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on a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gentle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slope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in South of Nuits-Saint-Georges. The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soil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is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a mix of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limestone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and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clay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with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clay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predominance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.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8664" y="4601581"/>
            <a:ext cx="1880401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WINEMAKING</a:t>
            </a:r>
          </a:p>
          <a:p>
            <a:pPr algn="just"/>
            <a:r>
              <a:rPr lang="en-GB" sz="1000" dirty="0">
                <a:latin typeface="Adobe Garamond Pro"/>
              </a:rPr>
              <a:t>To preserve their integrity, grapes are carefully harvested and sorted out by hand. </a:t>
            </a:r>
            <a:endParaRPr lang="fr-FR" sz="1000" dirty="0">
              <a:latin typeface="Adobe Garamond Pro"/>
            </a:endParaRPr>
          </a:p>
          <a:p>
            <a:pPr algn="just"/>
            <a:r>
              <a:rPr lang="en-GB" sz="1000" dirty="0">
                <a:latin typeface="Adobe Garamond Pro"/>
              </a:rPr>
              <a:t>Following the pneumatic press, juices stay in a vat overnight for a cool settling down and then are directly filled in barrels by gravity.</a:t>
            </a:r>
          </a:p>
          <a:p>
            <a:pPr algn="just"/>
            <a:r>
              <a:rPr lang="en-GB" sz="1000" dirty="0">
                <a:latin typeface="Adobe Garamond Pro"/>
              </a:rPr>
              <a:t>Alcoholic and malolactic fermentations take place in barrels.</a:t>
            </a:r>
            <a:endParaRPr lang="fr-FR" sz="1000" dirty="0">
              <a:latin typeface="Adobe Garamond Pro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0" y="6779304"/>
            <a:ext cx="1880401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dobe Garamond Pro" pitchFamily="18" charset="0"/>
              </a:rPr>
              <a:t>AGING</a:t>
            </a:r>
          </a:p>
          <a:p>
            <a:pPr algn="just"/>
            <a:r>
              <a:rPr lang="en-GB" sz="1000" dirty="0">
                <a:latin typeface="Adobe Garamond Pro"/>
              </a:rPr>
              <a:t>Aging process is taking place  100% in traditional Burgundian 228 litres barrels during 13 months</a:t>
            </a:r>
          </a:p>
          <a:p>
            <a:pPr algn="just"/>
            <a:r>
              <a:rPr lang="en-GB" sz="1000" dirty="0">
                <a:latin typeface="Adobe Garamond Pro"/>
              </a:rPr>
              <a:t>We only use light toasted French oak coming mainly from Bourgogne, Allier and Vosges forests.</a:t>
            </a:r>
          </a:p>
          <a:p>
            <a:pPr algn="just"/>
            <a:r>
              <a:rPr lang="en-GB" sz="1000" dirty="0">
                <a:latin typeface="Adobe Garamond Pro"/>
              </a:rPr>
              <a:t>Then, the wine spends 3 months in tanks.</a:t>
            </a:r>
            <a:endParaRPr lang="fr-FR" sz="1000" dirty="0">
              <a:latin typeface="Adobe Garamond Pro"/>
            </a:endParaRPr>
          </a:p>
          <a:p>
            <a:pPr algn="just"/>
            <a:r>
              <a:rPr lang="fr-FR" sz="1000" dirty="0">
                <a:latin typeface="Adobe Garamond Pro"/>
              </a:rPr>
              <a:t>Light filtration </a:t>
            </a:r>
            <a:r>
              <a:rPr lang="fr-FR" sz="1000" dirty="0" err="1">
                <a:latin typeface="Adobe Garamond Pro"/>
              </a:rPr>
              <a:t>before</a:t>
            </a:r>
            <a:r>
              <a:rPr lang="fr-FR" sz="1000" dirty="0">
                <a:latin typeface="Adobe Garamond Pro"/>
              </a:rPr>
              <a:t> </a:t>
            </a:r>
            <a:r>
              <a:rPr lang="fr-FR" sz="1000" dirty="0" err="1">
                <a:latin typeface="Adobe Garamond Pro"/>
              </a:rPr>
              <a:t>bottling</a:t>
            </a:r>
            <a:r>
              <a:rPr lang="fr-FR" sz="1000" dirty="0">
                <a:latin typeface="Adobe Garamond Pro"/>
              </a:rPr>
              <a:t>.</a:t>
            </a:r>
            <a:endParaRPr lang="en-GB" sz="1000" dirty="0">
              <a:latin typeface="Adobe Garamond Pro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9414" y="4023246"/>
            <a:ext cx="1527379" cy="5239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2008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303</Words>
  <Application>Microsoft Office PowerPoint</Application>
  <PresentationFormat>Format A4 (210 x 297 mm)</PresentationFormat>
  <Paragraphs>38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Adobe Garamond Pro</vt:lpstr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MICONNET Marie-Christine</dc:creator>
  <cp:lastModifiedBy>Céline  Pernette</cp:lastModifiedBy>
  <cp:revision>14</cp:revision>
  <cp:lastPrinted>2018-07-17T15:21:28Z</cp:lastPrinted>
  <dcterms:created xsi:type="dcterms:W3CDTF">2017-07-13T13:05:31Z</dcterms:created>
  <dcterms:modified xsi:type="dcterms:W3CDTF">2023-09-29T10:37:58Z</dcterms:modified>
</cp:coreProperties>
</file>