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3168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E7CB8EF5-9A2A-4473-85D0-650B1E769E56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D72CFF6D-12B8-4450-A02E-11554C1CB8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660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26676-3FE6-4D00-9D56-543A9D0E7A2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074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9B95-7F97-4CC5-B092-AAAEBB998685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57B1-B913-4150-AD68-D3EF9673EF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0366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9B95-7F97-4CC5-B092-AAAEBB998685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57B1-B913-4150-AD68-D3EF9673EF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16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9B95-7F97-4CC5-B092-AAAEBB998685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57B1-B913-4150-AD68-D3EF9673EF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835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9B95-7F97-4CC5-B092-AAAEBB998685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57B1-B913-4150-AD68-D3EF9673EF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652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9B95-7F97-4CC5-B092-AAAEBB998685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57B1-B913-4150-AD68-D3EF9673EF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2114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9B95-7F97-4CC5-B092-AAAEBB998685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57B1-B913-4150-AD68-D3EF9673EF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258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9B95-7F97-4CC5-B092-AAAEBB998685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57B1-B913-4150-AD68-D3EF9673EF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85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9B95-7F97-4CC5-B092-AAAEBB998685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57B1-B913-4150-AD68-D3EF9673EF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53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9B95-7F97-4CC5-B092-AAAEBB998685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57B1-B913-4150-AD68-D3EF9673EF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76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9B95-7F97-4CC5-B092-AAAEBB998685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57B1-B913-4150-AD68-D3EF9673EF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001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9B95-7F97-4CC5-B092-AAAEBB998685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57B1-B913-4150-AD68-D3EF9673EF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57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39B95-7F97-4CC5-B092-AAAEBB998685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B57B1-B913-4150-AD68-D3EF9673EF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87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/>
          <p:cNvSpPr/>
          <p:nvPr/>
        </p:nvSpPr>
        <p:spPr>
          <a:xfrm>
            <a:off x="110171" y="1934081"/>
            <a:ext cx="1800201" cy="1682766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0" y="1111144"/>
            <a:ext cx="6858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rgbClr val="600000"/>
                </a:solidFill>
                <a:latin typeface="Adobe Garamond Pro" pitchFamily="18" charset="0"/>
              </a:rPr>
              <a:t>NUITS-SAINT-GEORGES </a:t>
            </a:r>
          </a:p>
          <a:p>
            <a:pPr algn="ctr"/>
            <a:r>
              <a:rPr lang="fr-FR" sz="2000" dirty="0">
                <a:solidFill>
                  <a:srgbClr val="600000"/>
                </a:solidFill>
                <a:latin typeface="Adobe Garamond Pro" pitchFamily="18" charset="0"/>
              </a:rPr>
              <a:t>PREMIER CRU </a:t>
            </a:r>
            <a:r>
              <a:rPr lang="fr-FR" sz="2000" b="1" dirty="0">
                <a:solidFill>
                  <a:srgbClr val="600000"/>
                </a:solidFill>
                <a:latin typeface="Adobe Garamond Pro" pitchFamily="18" charset="0"/>
              </a:rPr>
              <a:t>AUX PERDRIX</a:t>
            </a:r>
          </a:p>
          <a:p>
            <a:pPr algn="ctr"/>
            <a:r>
              <a:rPr lang="fr-FR" sz="2000" b="1" dirty="0">
                <a:solidFill>
                  <a:srgbClr val="600000"/>
                </a:solidFill>
                <a:latin typeface="Adobe Garamond Pro" pitchFamily="18" charset="0"/>
              </a:rPr>
              <a:t>Cuvée « LES 8 OUVRÉES »</a:t>
            </a:r>
          </a:p>
          <a:p>
            <a:pPr algn="ctr"/>
            <a:r>
              <a:rPr lang="fr-FR">
                <a:latin typeface="Adobe Garamond Pro" pitchFamily="18" charset="0"/>
              </a:rPr>
              <a:t>2022</a:t>
            </a:r>
            <a:endParaRPr lang="fr-FR" dirty="0">
              <a:latin typeface="Adobe Garamond Pro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987346" y="2437860"/>
            <a:ext cx="470568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TERROIR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Cette cuvée a été élaborée avec pour unique but de rendre hommage à l’Histoire. Elle est issue des plus vieilles vignes plantées du célèbre Premier Cru Aux Perdrix qui datent de 1922 et représentent une superficie de 8 ouvrées. L’ouvrée est le nom de l’unité de mesure utilisée pour la vigne en Bourgogne. Elle représentait à l’époque la surface de vignes qui pouvait être bêchée par un vigneron en une journée et correspond à 4,28 ares.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Surface totale : 4,28 ares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Climat &amp; Sol : Les vignes sont situées sur la partie Nord du climat (exposition Est) sur un sol à dominance argileuse. 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997007" y="2403806"/>
            <a:ext cx="470568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997007" y="4011987"/>
            <a:ext cx="4774357" cy="134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1987346" y="4539457"/>
            <a:ext cx="9661" cy="51283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2090310" y="7103634"/>
            <a:ext cx="307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SERVICE &amp; GARDE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A déguster à une température idéale de 13-14°C ou à conserver 10 à 15 ans.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090311" y="7876804"/>
            <a:ext cx="3073547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ACCORDS METS-VINS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Notre Nuits-Saint-Georges Premier Cru Aux Perdrix Cuvée Les 8 Ouvrées 2022 se mariera parfaitement avec un tajine d’agneau aux citrons confits</a:t>
            </a:r>
          </a:p>
        </p:txBody>
      </p:sp>
      <p:pic>
        <p:nvPicPr>
          <p:cNvPr id="1024" name="Image 1023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  <a14:imgEffect>
                      <a14:sharpenSoften amount="25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510" b="27530"/>
          <a:stretch/>
        </p:blipFill>
        <p:spPr>
          <a:xfrm>
            <a:off x="3201437" y="9224806"/>
            <a:ext cx="837961" cy="640953"/>
          </a:xfrm>
          <a:prstGeom prst="rect">
            <a:avLst/>
          </a:prstGeom>
        </p:spPr>
      </p:pic>
      <p:cxnSp>
        <p:nvCxnSpPr>
          <p:cNvPr id="1027" name="Connecteur droit 1026"/>
          <p:cNvCxnSpPr/>
          <p:nvPr/>
        </p:nvCxnSpPr>
        <p:spPr>
          <a:xfrm>
            <a:off x="2566429" y="9207938"/>
            <a:ext cx="2107977" cy="24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2566429" y="9210383"/>
            <a:ext cx="2107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Adobe Garamond Pro" pitchFamily="18" charset="0"/>
              </a:rPr>
              <a:t>Domaine des Perdrix 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Rue des écoles – 21700 </a:t>
            </a:r>
            <a:r>
              <a:rPr lang="fr-FR" sz="800" dirty="0" err="1">
                <a:latin typeface="Adobe Garamond Pro" pitchFamily="18" charset="0"/>
              </a:rPr>
              <a:t>Premeaux</a:t>
            </a:r>
            <a:r>
              <a:rPr lang="fr-FR" sz="800" dirty="0">
                <a:latin typeface="Adobe Garamond Pro" pitchFamily="18" charset="0"/>
              </a:rPr>
              <a:t> </a:t>
            </a:r>
            <a:r>
              <a:rPr lang="fr-FR" sz="800" dirty="0" err="1">
                <a:latin typeface="Adobe Garamond Pro" pitchFamily="18" charset="0"/>
              </a:rPr>
              <a:t>Prissey</a:t>
            </a:r>
            <a:endParaRPr lang="fr-FR" sz="800" dirty="0">
              <a:latin typeface="Adobe Garamond Pro" pitchFamily="18" charset="0"/>
            </a:endParaRPr>
          </a:p>
          <a:p>
            <a:pPr algn="ctr"/>
            <a:r>
              <a:rPr lang="fr-FR" sz="800" dirty="0">
                <a:latin typeface="Adobe Garamond Pro" pitchFamily="18" charset="0"/>
              </a:rPr>
              <a:t>Tél : +33 (0)3 85 45 86 55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contact@domaines-devillard.com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www.domainedesperdrix.com</a:t>
            </a:r>
          </a:p>
        </p:txBody>
      </p:sp>
      <p:sp>
        <p:nvSpPr>
          <p:cNvPr id="4" name="Ellipse 3"/>
          <p:cNvSpPr/>
          <p:nvPr/>
        </p:nvSpPr>
        <p:spPr>
          <a:xfrm>
            <a:off x="532443" y="2665347"/>
            <a:ext cx="533599" cy="50204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77315" y="6985682"/>
            <a:ext cx="1880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ÉLEVAGE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Après la macération, vin de presse et vin de goutte sont soigneusement séparés et élevés séparément.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Le vin est élevé pendant 12 mois à 100% en fûts </a:t>
            </a:r>
            <a:r>
              <a:rPr lang="fr-FR" sz="1000">
                <a:latin typeface="Adobe Garamond Pro" pitchFamily="18" charset="0"/>
              </a:rPr>
              <a:t>de chêne de </a:t>
            </a:r>
            <a:r>
              <a:rPr lang="fr-FR" sz="1000" dirty="0">
                <a:latin typeface="Adobe Garamond Pro" pitchFamily="18" charset="0"/>
              </a:rPr>
              <a:t>228 litres dont 20% de fûts neufs et suivi d’un affinage en cuve durant 5 mois.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Nous utilisons uniquement des fûts de chêne d’origine française provenant de Bourgogne, de l’Allier et des Vosges.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808" y="81429"/>
            <a:ext cx="1614384" cy="1029715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77316" y="4092582"/>
            <a:ext cx="188040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VINIFICATION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Pour préserver leur qualité, les raisins sont vendangés à la main, puis la récolte est triée manuellement.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Avant la fermentation alcoolique, nous effectuons une macération pré-fermentaire à froid d’une durée de  4 à 6 jours qui nous aide à extraire les composés phénoliques. Les raisins sont partiellement égrappés (30% de vendange entière)</a:t>
            </a:r>
            <a:r>
              <a:rPr lang="fr-FR" sz="1000" dirty="0">
                <a:latin typeface="Adobe Garamond Pro" pitchFamily="18" charset="0"/>
              </a:rPr>
              <a:t>. 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La macération dure environ 15 jours. La fermentation alcoolique est réalisée avec des levures indigènes. 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051021" y="4308026"/>
            <a:ext cx="30668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DEGUSTATION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OEIL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La robe est d’un rouge pur, profond, et brillant.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NEZ 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Le nez, d’abord réservé, dévoile progressivement des notes de fruits frais, de fleurs et d’épices.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BOUCHE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En bouche, ce vin a une texture à la fois onctueuse et saline. Les tanins, ainsi que l’élevage sous bois, sont totalement intégrés à la matière. 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La dégustation se termine sur une finale longue, acidulée et délicatement réglissée.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204" y="4308026"/>
            <a:ext cx="1390382" cy="477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3228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</TotalTime>
  <Words>427</Words>
  <Application>Microsoft Office PowerPoint</Application>
  <PresentationFormat>Format A4 (210 x 297 mm)</PresentationFormat>
  <Paragraphs>36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Adobe Garamond Pro</vt:lpstr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Stagiaire</dc:creator>
  <cp:lastModifiedBy>DELEUZE Marion</cp:lastModifiedBy>
  <cp:revision>46</cp:revision>
  <cp:lastPrinted>2022-03-09T08:23:32Z</cp:lastPrinted>
  <dcterms:created xsi:type="dcterms:W3CDTF">2016-07-06T12:54:02Z</dcterms:created>
  <dcterms:modified xsi:type="dcterms:W3CDTF">2024-07-17T08:46:07Z</dcterms:modified>
</cp:coreProperties>
</file>