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6858000" cy="9906000" type="A4"/>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0" autoAdjust="0"/>
    <p:restoredTop sz="94660"/>
  </p:normalViewPr>
  <p:slideViewPr>
    <p:cSldViewPr snapToGrid="0" showGuides="1">
      <p:cViewPr>
        <p:scale>
          <a:sx n="200" d="100"/>
          <a:sy n="200" d="100"/>
        </p:scale>
        <p:origin x="390" y="-683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8428" cy="513508"/>
          </a:xfrm>
          <a:prstGeom prst="rect">
            <a:avLst/>
          </a:prstGeom>
        </p:spPr>
        <p:txBody>
          <a:bodyPr vert="horz" lIns="95463" tIns="47732" rIns="95463" bIns="47732" rtlCol="0"/>
          <a:lstStyle>
            <a:lvl1pPr algn="l">
              <a:defRPr sz="1300"/>
            </a:lvl1pPr>
          </a:lstStyle>
          <a:p>
            <a:endParaRPr lang="fr-FR"/>
          </a:p>
        </p:txBody>
      </p:sp>
      <p:sp>
        <p:nvSpPr>
          <p:cNvPr id="3" name="Espace réservé de la date 2"/>
          <p:cNvSpPr>
            <a:spLocks noGrp="1"/>
          </p:cNvSpPr>
          <p:nvPr>
            <p:ph type="dt" idx="1"/>
          </p:nvPr>
        </p:nvSpPr>
        <p:spPr>
          <a:xfrm>
            <a:off x="4023992" y="0"/>
            <a:ext cx="3078428" cy="513508"/>
          </a:xfrm>
          <a:prstGeom prst="rect">
            <a:avLst/>
          </a:prstGeom>
        </p:spPr>
        <p:txBody>
          <a:bodyPr vert="horz" lIns="95463" tIns="47732" rIns="95463" bIns="47732" rtlCol="0"/>
          <a:lstStyle>
            <a:lvl1pPr algn="r">
              <a:defRPr sz="1300"/>
            </a:lvl1pPr>
          </a:lstStyle>
          <a:p>
            <a:fld id="{D3A9A16B-C6E2-4885-836A-DDFB8D30CF3A}" type="datetimeFigureOut">
              <a:rPr lang="fr-FR" smtClean="0"/>
              <a:t>27/11/2024</a:t>
            </a:fld>
            <a:endParaRPr lang="fr-FR"/>
          </a:p>
        </p:txBody>
      </p:sp>
      <p:sp>
        <p:nvSpPr>
          <p:cNvPr id="4" name="Espace réservé de l'image des diapositives 3"/>
          <p:cNvSpPr>
            <a:spLocks noGrp="1" noRot="1" noChangeAspect="1"/>
          </p:cNvSpPr>
          <p:nvPr>
            <p:ph type="sldImg" idx="2"/>
          </p:nvPr>
        </p:nvSpPr>
        <p:spPr>
          <a:xfrm>
            <a:off x="2357438" y="1279525"/>
            <a:ext cx="2389187" cy="3452813"/>
          </a:xfrm>
          <a:prstGeom prst="rect">
            <a:avLst/>
          </a:prstGeom>
          <a:noFill/>
          <a:ln w="12700">
            <a:solidFill>
              <a:prstClr val="black"/>
            </a:solidFill>
          </a:ln>
        </p:spPr>
        <p:txBody>
          <a:bodyPr vert="horz" lIns="95463" tIns="47732" rIns="95463" bIns="47732" rtlCol="0" anchor="ctr"/>
          <a:lstStyle/>
          <a:p>
            <a:endParaRPr lang="fr-FR"/>
          </a:p>
        </p:txBody>
      </p:sp>
      <p:sp>
        <p:nvSpPr>
          <p:cNvPr id="5" name="Espace réservé des commentaires 4"/>
          <p:cNvSpPr>
            <a:spLocks noGrp="1"/>
          </p:cNvSpPr>
          <p:nvPr>
            <p:ph type="body" sz="quarter" idx="3"/>
          </p:nvPr>
        </p:nvSpPr>
        <p:spPr>
          <a:xfrm>
            <a:off x="710408" y="4925409"/>
            <a:ext cx="5683250" cy="4029879"/>
          </a:xfrm>
          <a:prstGeom prst="rect">
            <a:avLst/>
          </a:prstGeom>
        </p:spPr>
        <p:txBody>
          <a:bodyPr vert="horz" lIns="95463" tIns="47732" rIns="95463" bIns="47732"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21108"/>
            <a:ext cx="3078428" cy="513507"/>
          </a:xfrm>
          <a:prstGeom prst="rect">
            <a:avLst/>
          </a:prstGeom>
        </p:spPr>
        <p:txBody>
          <a:bodyPr vert="horz" lIns="95463" tIns="47732" rIns="95463" bIns="47732"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3992" y="9721108"/>
            <a:ext cx="3078428" cy="513507"/>
          </a:xfrm>
          <a:prstGeom prst="rect">
            <a:avLst/>
          </a:prstGeom>
        </p:spPr>
        <p:txBody>
          <a:bodyPr vert="horz" lIns="95463" tIns="47732" rIns="95463" bIns="47732" rtlCol="0" anchor="b"/>
          <a:lstStyle>
            <a:lvl1pPr algn="r">
              <a:defRPr sz="1300"/>
            </a:lvl1pPr>
          </a:lstStyle>
          <a:p>
            <a:fld id="{2267F666-F771-4C1F-BBA2-6AAA7C27F0CF}" type="slidenum">
              <a:rPr lang="fr-FR" smtClean="0"/>
              <a:t>‹N°›</a:t>
            </a:fld>
            <a:endParaRPr lang="fr-FR"/>
          </a:p>
        </p:txBody>
      </p:sp>
    </p:spTree>
    <p:extLst>
      <p:ext uri="{BB962C8B-B14F-4D97-AF65-F5344CB8AC3E}">
        <p14:creationId xmlns:p14="http://schemas.microsoft.com/office/powerpoint/2010/main" val="243495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5C26676-3FE6-4D00-9D56-543A9D0E7A2F}" type="slidenum">
              <a:rPr lang="fr-FR" smtClean="0"/>
              <a:t>1</a:t>
            </a:fld>
            <a:endParaRPr lang="fr-FR"/>
          </a:p>
        </p:txBody>
      </p:sp>
    </p:spTree>
    <p:extLst>
      <p:ext uri="{BB962C8B-B14F-4D97-AF65-F5344CB8AC3E}">
        <p14:creationId xmlns:p14="http://schemas.microsoft.com/office/powerpoint/2010/main" val="4082798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D0453F6-0F13-4774-9BCB-3748173922E2}" type="datetimeFigureOut">
              <a:rPr lang="fr-FR" smtClean="0"/>
              <a:t>27/11/2024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406967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0453F6-0F13-4774-9BCB-3748173922E2}" type="datetimeFigureOut">
              <a:rPr lang="fr-FR" smtClean="0"/>
              <a:t>27/11/2024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167224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0453F6-0F13-4774-9BCB-3748173922E2}" type="datetimeFigureOut">
              <a:rPr lang="fr-FR" smtClean="0"/>
              <a:t>27/11/2024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185302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0453F6-0F13-4774-9BCB-3748173922E2}" type="datetimeFigureOut">
              <a:rPr lang="fr-FR" smtClean="0"/>
              <a:t>27/11/2024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1572859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D0453F6-0F13-4774-9BCB-3748173922E2}" type="datetimeFigureOut">
              <a:rPr lang="fr-FR" smtClean="0"/>
              <a:t>27/11/2024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1987511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D0453F6-0F13-4774-9BCB-3748173922E2}" type="datetimeFigureOut">
              <a:rPr lang="fr-FR" smtClean="0"/>
              <a:t>27/11/2024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164637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Modifiez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D0453F6-0F13-4774-9BCB-3748173922E2}" type="datetimeFigureOut">
              <a:rPr lang="fr-FR" smtClean="0"/>
              <a:t>27/11/2024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3237396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D0453F6-0F13-4774-9BCB-3748173922E2}" type="datetimeFigureOut">
              <a:rPr lang="fr-FR" smtClean="0"/>
              <a:t>27/11/2024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256213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453F6-0F13-4774-9BCB-3748173922E2}" type="datetimeFigureOut">
              <a:rPr lang="fr-FR" smtClean="0"/>
              <a:t>27/11/2024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1425039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Modifiez les styles du texte du masque</a:t>
            </a:r>
          </a:p>
        </p:txBody>
      </p:sp>
      <p:sp>
        <p:nvSpPr>
          <p:cNvPr id="5" name="Date Placeholder 4"/>
          <p:cNvSpPr>
            <a:spLocks noGrp="1"/>
          </p:cNvSpPr>
          <p:nvPr>
            <p:ph type="dt" sz="half" idx="10"/>
          </p:nvPr>
        </p:nvSpPr>
        <p:spPr/>
        <p:txBody>
          <a:bodyPr/>
          <a:lstStyle/>
          <a:p>
            <a:fld id="{ED0453F6-0F13-4774-9BCB-3748173922E2}" type="datetimeFigureOut">
              <a:rPr lang="fr-FR" smtClean="0"/>
              <a:t>27/11/2024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802139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Modifiez les styles du texte du masque</a:t>
            </a:r>
          </a:p>
        </p:txBody>
      </p:sp>
      <p:sp>
        <p:nvSpPr>
          <p:cNvPr id="5" name="Date Placeholder 4"/>
          <p:cNvSpPr>
            <a:spLocks noGrp="1"/>
          </p:cNvSpPr>
          <p:nvPr>
            <p:ph type="dt" sz="half" idx="10"/>
          </p:nvPr>
        </p:nvSpPr>
        <p:spPr/>
        <p:txBody>
          <a:bodyPr/>
          <a:lstStyle/>
          <a:p>
            <a:fld id="{ED0453F6-0F13-4774-9BCB-3748173922E2}" type="datetimeFigureOut">
              <a:rPr lang="fr-FR" smtClean="0"/>
              <a:t>27/11/2024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2C1BF63-0D96-477D-9A40-75DFF3A46A98}" type="slidenum">
              <a:rPr lang="fr-FR" smtClean="0"/>
              <a:t>‹N°›</a:t>
            </a:fld>
            <a:endParaRPr lang="fr-FR"/>
          </a:p>
        </p:txBody>
      </p:sp>
    </p:spTree>
    <p:extLst>
      <p:ext uri="{BB962C8B-B14F-4D97-AF65-F5344CB8AC3E}">
        <p14:creationId xmlns:p14="http://schemas.microsoft.com/office/powerpoint/2010/main" val="3643584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D0453F6-0F13-4774-9BCB-3748173922E2}" type="datetimeFigureOut">
              <a:rPr lang="fr-FR" smtClean="0"/>
              <a:t>27/11/2024</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2C1BF63-0D96-477D-9A40-75DFF3A46A98}" type="slidenum">
              <a:rPr lang="fr-FR" smtClean="0"/>
              <a:t>‹N°›</a:t>
            </a:fld>
            <a:endParaRPr lang="fr-FR"/>
          </a:p>
        </p:txBody>
      </p:sp>
    </p:spTree>
    <p:extLst>
      <p:ext uri="{BB962C8B-B14F-4D97-AF65-F5344CB8AC3E}">
        <p14:creationId xmlns:p14="http://schemas.microsoft.com/office/powerpoint/2010/main" val="3084554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llipse 9"/>
          <p:cNvSpPr/>
          <p:nvPr/>
        </p:nvSpPr>
        <p:spPr>
          <a:xfrm>
            <a:off x="88865" y="2395807"/>
            <a:ext cx="1720886" cy="157611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0" y="1111144"/>
            <a:ext cx="6858000" cy="1138773"/>
          </a:xfrm>
          <a:prstGeom prst="rect">
            <a:avLst/>
          </a:prstGeom>
          <a:noFill/>
        </p:spPr>
        <p:txBody>
          <a:bodyPr wrap="square" rtlCol="0">
            <a:spAutoFit/>
          </a:bodyPr>
          <a:lstStyle/>
          <a:p>
            <a:pPr algn="ctr"/>
            <a:r>
              <a:rPr lang="fr-FR" sz="2500" dirty="0">
                <a:solidFill>
                  <a:schemeClr val="accent6">
                    <a:lumMod val="50000"/>
                  </a:schemeClr>
                </a:solidFill>
                <a:latin typeface="Adobe Garamond Pro" pitchFamily="18" charset="0"/>
              </a:rPr>
              <a:t>BOURGOGNE </a:t>
            </a:r>
          </a:p>
          <a:p>
            <a:pPr algn="ctr"/>
            <a:r>
              <a:rPr lang="fr-FR" sz="2500" b="1" dirty="0">
                <a:solidFill>
                  <a:schemeClr val="accent6">
                    <a:lumMod val="50000"/>
                  </a:schemeClr>
                </a:solidFill>
                <a:latin typeface="Adobe Garamond Pro" pitchFamily="18" charset="0"/>
              </a:rPr>
              <a:t>HAUTES CÔTES DE NUITS BLANC</a:t>
            </a:r>
          </a:p>
          <a:p>
            <a:pPr algn="ctr"/>
            <a:r>
              <a:rPr lang="fr-FR" dirty="0">
                <a:latin typeface="Adobe Garamond Pro" pitchFamily="18" charset="0"/>
              </a:rPr>
              <a:t>                    2023		</a:t>
            </a:r>
          </a:p>
        </p:txBody>
      </p:sp>
      <p:sp>
        <p:nvSpPr>
          <p:cNvPr id="13" name="ZoneTexte 12"/>
          <p:cNvSpPr txBox="1"/>
          <p:nvPr/>
        </p:nvSpPr>
        <p:spPr>
          <a:xfrm>
            <a:off x="1889065" y="2601584"/>
            <a:ext cx="4930835" cy="1077218"/>
          </a:xfrm>
          <a:prstGeom prst="rect">
            <a:avLst/>
          </a:prstGeom>
          <a:noFill/>
        </p:spPr>
        <p:txBody>
          <a:bodyPr wrap="square" rtlCol="0">
            <a:spAutoFit/>
          </a:bodyPr>
          <a:lstStyle/>
          <a:p>
            <a:pPr algn="ctr"/>
            <a:r>
              <a:rPr lang="fr-FR" sz="1400" b="1" dirty="0">
                <a:latin typeface="Adobe Garamond Pro" pitchFamily="18" charset="0"/>
              </a:rPr>
              <a:t>TERROIR</a:t>
            </a:r>
          </a:p>
          <a:p>
            <a:pPr algn="just"/>
            <a:r>
              <a:rPr lang="fr-FR" sz="1000" dirty="0">
                <a:latin typeface="Adobe Garamond Pro" pitchFamily="18" charset="0"/>
              </a:rPr>
              <a:t>Le Bourgogne Hautes Côtes de Nuits est situé dans les hauteurs de la commune de Premeaux-Prissey, sur un plateau d’une altitude de 300-400 mètres.</a:t>
            </a:r>
          </a:p>
          <a:p>
            <a:pPr algn="just"/>
            <a:r>
              <a:rPr lang="fr-FR" sz="1000" dirty="0">
                <a:solidFill>
                  <a:schemeClr val="tx1">
                    <a:lumMod val="85000"/>
                    <a:lumOff val="15000"/>
                  </a:schemeClr>
                </a:solidFill>
                <a:latin typeface="Adobe Garamond Pro" pitchFamily="18" charset="0"/>
              </a:rPr>
              <a:t>Surface totale : 0,45 hectares. </a:t>
            </a:r>
          </a:p>
          <a:p>
            <a:pPr algn="just"/>
            <a:r>
              <a:rPr lang="fr-FR" sz="1000" dirty="0">
                <a:solidFill>
                  <a:schemeClr val="tx1">
                    <a:lumMod val="85000"/>
                    <a:lumOff val="15000"/>
                  </a:schemeClr>
                </a:solidFill>
                <a:latin typeface="Adobe Garamond Pro" pitchFamily="18" charset="0"/>
              </a:rPr>
              <a:t>Climat &amp; Sol : Sol argilo-calcaire à prédominance calcaire. La parcelle est exposée plein Est.</a:t>
            </a:r>
          </a:p>
          <a:p>
            <a:pPr algn="just"/>
            <a:r>
              <a:rPr lang="fr-FR" sz="1000" dirty="0">
                <a:solidFill>
                  <a:schemeClr val="tx1">
                    <a:lumMod val="85000"/>
                    <a:lumOff val="15000"/>
                  </a:schemeClr>
                </a:solidFill>
                <a:latin typeface="Adobe Garamond Pro" pitchFamily="18" charset="0"/>
              </a:rPr>
              <a:t>Les vignes ont été plantées en 2009 et 2017</a:t>
            </a:r>
          </a:p>
        </p:txBody>
      </p:sp>
      <p:cxnSp>
        <p:nvCxnSpPr>
          <p:cNvPr id="15" name="Connecteur droit 14"/>
          <p:cNvCxnSpPr/>
          <p:nvPr/>
        </p:nvCxnSpPr>
        <p:spPr>
          <a:xfrm>
            <a:off x="1980574" y="2472245"/>
            <a:ext cx="470568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a:off x="1970346" y="4358716"/>
            <a:ext cx="9661" cy="5128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ZoneTexte 25"/>
          <p:cNvSpPr txBox="1"/>
          <p:nvPr/>
        </p:nvSpPr>
        <p:spPr>
          <a:xfrm>
            <a:off x="2061288" y="4259533"/>
            <a:ext cx="3066879" cy="2169825"/>
          </a:xfrm>
          <a:prstGeom prst="rect">
            <a:avLst/>
          </a:prstGeom>
          <a:noFill/>
        </p:spPr>
        <p:txBody>
          <a:bodyPr wrap="square" rtlCol="0">
            <a:spAutoFit/>
          </a:bodyPr>
          <a:lstStyle/>
          <a:p>
            <a:pPr algn="ctr"/>
            <a:r>
              <a:rPr lang="fr-FR" sz="1400" b="1" dirty="0">
                <a:latin typeface="Adobe Garamond Pro" pitchFamily="18" charset="0"/>
              </a:rPr>
              <a:t>DEGUSTATION</a:t>
            </a:r>
          </a:p>
          <a:p>
            <a:pPr algn="ctr"/>
            <a:endParaRPr lang="fr-FR" sz="1000" dirty="0">
              <a:latin typeface="Adobe Garamond Pro" pitchFamily="18" charset="0"/>
            </a:endParaRPr>
          </a:p>
          <a:p>
            <a:pPr algn="ctr"/>
            <a:r>
              <a:rPr lang="fr-FR" sz="1200" dirty="0">
                <a:latin typeface="Adobe Garamond Pro" pitchFamily="18" charset="0"/>
              </a:rPr>
              <a:t>OEIL</a:t>
            </a:r>
          </a:p>
          <a:p>
            <a:pPr algn="ctr"/>
            <a:r>
              <a:rPr lang="fr-FR" sz="1100" dirty="0">
                <a:solidFill>
                  <a:schemeClr val="accent6">
                    <a:lumMod val="50000"/>
                  </a:schemeClr>
                </a:solidFill>
                <a:latin typeface="Adobe Garamond Pro" pitchFamily="18" charset="0"/>
              </a:rPr>
              <a:t>Robe d’un jaune brillant, éclatant.</a:t>
            </a:r>
          </a:p>
          <a:p>
            <a:pPr algn="ctr"/>
            <a:endParaRPr lang="fr-FR" sz="1000" dirty="0">
              <a:latin typeface="Adobe Garamond Pro" pitchFamily="18" charset="0"/>
            </a:endParaRPr>
          </a:p>
          <a:p>
            <a:pPr algn="ctr"/>
            <a:r>
              <a:rPr lang="fr-FR" sz="1200" dirty="0">
                <a:latin typeface="Adobe Garamond Pro" pitchFamily="18" charset="0"/>
              </a:rPr>
              <a:t>NEZ </a:t>
            </a:r>
          </a:p>
          <a:p>
            <a:pPr algn="ctr"/>
            <a:r>
              <a:rPr lang="fr-FR" sz="1100" dirty="0">
                <a:solidFill>
                  <a:schemeClr val="accent6">
                    <a:lumMod val="50000"/>
                  </a:schemeClr>
                </a:solidFill>
                <a:latin typeface="Adobe Garamond Pro" pitchFamily="18" charset="0"/>
              </a:rPr>
              <a:t>Le nez est composé de notes de fleurs et de fruits à chaire blanche tels que la poire et la pêche.</a:t>
            </a:r>
          </a:p>
          <a:p>
            <a:pPr algn="ctr"/>
            <a:endParaRPr lang="fr-FR" sz="1000" dirty="0">
              <a:latin typeface="Adobe Garamond Pro" pitchFamily="18" charset="0"/>
            </a:endParaRPr>
          </a:p>
          <a:p>
            <a:pPr algn="ctr"/>
            <a:r>
              <a:rPr lang="fr-FR" sz="1200" dirty="0">
                <a:latin typeface="Adobe Garamond Pro" pitchFamily="18" charset="0"/>
              </a:rPr>
              <a:t>BOUCHE</a:t>
            </a:r>
          </a:p>
          <a:p>
            <a:pPr algn="ctr"/>
            <a:r>
              <a:rPr lang="fr-FR" sz="1100" dirty="0">
                <a:solidFill>
                  <a:schemeClr val="accent6">
                    <a:lumMod val="50000"/>
                  </a:schemeClr>
                </a:solidFill>
                <a:latin typeface="Adobe Garamond Pro" pitchFamily="18" charset="0"/>
              </a:rPr>
              <a:t>En bouche, le vin se déploie en largeur pour finir sur une finale persistante, tout en finesse aromatique.</a:t>
            </a:r>
          </a:p>
        </p:txBody>
      </p:sp>
      <p:sp>
        <p:nvSpPr>
          <p:cNvPr id="29" name="ZoneTexte 28"/>
          <p:cNvSpPr txBox="1"/>
          <p:nvPr/>
        </p:nvSpPr>
        <p:spPr>
          <a:xfrm>
            <a:off x="2039982" y="6787424"/>
            <a:ext cx="3073548" cy="646331"/>
          </a:xfrm>
          <a:prstGeom prst="rect">
            <a:avLst/>
          </a:prstGeom>
          <a:noFill/>
        </p:spPr>
        <p:txBody>
          <a:bodyPr wrap="square" rtlCol="0">
            <a:spAutoFit/>
          </a:bodyPr>
          <a:lstStyle/>
          <a:p>
            <a:pPr algn="ctr"/>
            <a:r>
              <a:rPr lang="fr-FR" sz="1400" b="1" dirty="0">
                <a:latin typeface="Adobe Garamond Pro" pitchFamily="18" charset="0"/>
              </a:rPr>
              <a:t>SERVICE &amp; GARDE</a:t>
            </a:r>
          </a:p>
          <a:p>
            <a:pPr algn="ctr"/>
            <a:r>
              <a:rPr lang="fr-FR" sz="1100" dirty="0">
                <a:solidFill>
                  <a:schemeClr val="accent6">
                    <a:lumMod val="50000"/>
                  </a:schemeClr>
                </a:solidFill>
                <a:latin typeface="Adobe Garamond Pro" pitchFamily="18" charset="0"/>
              </a:rPr>
              <a:t>A déguster à une température idéale de 13-14°C.</a:t>
            </a:r>
          </a:p>
          <a:p>
            <a:pPr algn="ctr"/>
            <a:r>
              <a:rPr lang="fr-FR" sz="1100" dirty="0">
                <a:solidFill>
                  <a:schemeClr val="accent6">
                    <a:lumMod val="50000"/>
                  </a:schemeClr>
                </a:solidFill>
                <a:latin typeface="Adobe Garamond Pro" pitchFamily="18" charset="0"/>
              </a:rPr>
              <a:t>Et à conserver </a:t>
            </a:r>
            <a:r>
              <a:rPr lang="fr-FR" sz="1100">
                <a:solidFill>
                  <a:schemeClr val="accent6">
                    <a:lumMod val="50000"/>
                  </a:schemeClr>
                </a:solidFill>
                <a:latin typeface="Adobe Garamond Pro" pitchFamily="18" charset="0"/>
              </a:rPr>
              <a:t>10 ans.</a:t>
            </a:r>
            <a:endParaRPr lang="fr-FR" sz="1100" dirty="0">
              <a:solidFill>
                <a:schemeClr val="accent6">
                  <a:lumMod val="50000"/>
                </a:schemeClr>
              </a:solidFill>
              <a:latin typeface="Adobe Garamond Pro" pitchFamily="18" charset="0"/>
            </a:endParaRPr>
          </a:p>
        </p:txBody>
      </p:sp>
      <p:sp>
        <p:nvSpPr>
          <p:cNvPr id="30" name="ZoneTexte 29"/>
          <p:cNvSpPr txBox="1"/>
          <p:nvPr/>
        </p:nvSpPr>
        <p:spPr>
          <a:xfrm>
            <a:off x="2062654" y="7667564"/>
            <a:ext cx="3073547" cy="1323439"/>
          </a:xfrm>
          <a:prstGeom prst="rect">
            <a:avLst/>
          </a:prstGeom>
          <a:noFill/>
        </p:spPr>
        <p:txBody>
          <a:bodyPr wrap="square" rtlCol="0">
            <a:spAutoFit/>
          </a:bodyPr>
          <a:lstStyle/>
          <a:p>
            <a:pPr algn="ctr"/>
            <a:r>
              <a:rPr lang="fr-FR" sz="1400" b="1" dirty="0">
                <a:latin typeface="Adobe Garamond Pro" pitchFamily="18" charset="0"/>
              </a:rPr>
              <a:t>ACCORDS METS-VINS</a:t>
            </a:r>
          </a:p>
          <a:p>
            <a:pPr algn="ctr"/>
            <a:r>
              <a:rPr lang="fr-FR" sz="1100" dirty="0">
                <a:solidFill>
                  <a:schemeClr val="accent6">
                    <a:lumMod val="50000"/>
                  </a:schemeClr>
                </a:solidFill>
                <a:latin typeface="Adobe Garamond Pro" pitchFamily="18" charset="0"/>
              </a:rPr>
              <a:t>Notre Bourgogne Hautes Côtes de Nuits blanc 2023 sera idéal pour accompagner un jambon persillé, des rillettes de poisson, une andouillette, une blanquette de veau ou de volaille, des fruits en mer en sauce, des poissons en sauce ou au four, des fromages à pâte persillée.</a:t>
            </a:r>
          </a:p>
        </p:txBody>
      </p:sp>
      <p:pic>
        <p:nvPicPr>
          <p:cNvPr id="1024" name="Image 1023"/>
          <p:cNvPicPr>
            <a:picLocks noChangeAspect="1"/>
          </p:cNvPicPr>
          <p:nvPr/>
        </p:nvPicPr>
        <p:blipFill rotWithShape="1">
          <a:blip r:embed="rId4" cstate="print">
            <a:duotone>
              <a:schemeClr val="bg2">
                <a:shade val="45000"/>
                <a:satMod val="135000"/>
              </a:schemeClr>
              <a:prstClr val="white"/>
            </a:duotone>
            <a:extLst>
              <a:ext uri="{BEBA8EAE-BF5A-486C-A8C5-ECC9F3942E4B}">
                <a14:imgProps xmlns:a14="http://schemas.microsoft.com/office/drawing/2010/main">
                  <a14:imgLayer r:embed="rId5">
                    <a14:imgEffect>
                      <a14:artisticPhotocopy/>
                    </a14:imgEffect>
                    <a14:imgEffect>
                      <a14:sharpenSoften amount="25000"/>
                    </a14:imgEffect>
                    <a14:imgEffect>
                      <a14:brightnessContrast bright="20000"/>
                    </a14:imgEffect>
                  </a14:imgLayer>
                </a14:imgProps>
              </a:ext>
              <a:ext uri="{28A0092B-C50C-407E-A947-70E740481C1C}">
                <a14:useLocalDpi xmlns:a14="http://schemas.microsoft.com/office/drawing/2010/main" val="0"/>
              </a:ext>
            </a:extLst>
          </a:blip>
          <a:srcRect t="21510" b="27530"/>
          <a:stretch/>
        </p:blipFill>
        <p:spPr>
          <a:xfrm>
            <a:off x="3201437" y="9224806"/>
            <a:ext cx="837961" cy="640953"/>
          </a:xfrm>
          <a:prstGeom prst="rect">
            <a:avLst/>
          </a:prstGeom>
        </p:spPr>
      </p:pic>
      <p:cxnSp>
        <p:nvCxnSpPr>
          <p:cNvPr id="1027" name="Connecteur droit 1026"/>
          <p:cNvCxnSpPr/>
          <p:nvPr/>
        </p:nvCxnSpPr>
        <p:spPr>
          <a:xfrm>
            <a:off x="2566429" y="9207938"/>
            <a:ext cx="2107977" cy="24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ZoneTexte 2"/>
          <p:cNvSpPr txBox="1"/>
          <p:nvPr/>
        </p:nvSpPr>
        <p:spPr>
          <a:xfrm>
            <a:off x="2566429" y="9210383"/>
            <a:ext cx="2107977" cy="707886"/>
          </a:xfrm>
          <a:prstGeom prst="rect">
            <a:avLst/>
          </a:prstGeom>
          <a:noFill/>
        </p:spPr>
        <p:txBody>
          <a:bodyPr wrap="square" rtlCol="0">
            <a:spAutoFit/>
          </a:bodyPr>
          <a:lstStyle/>
          <a:p>
            <a:pPr algn="ctr"/>
            <a:r>
              <a:rPr lang="fr-FR" sz="800" dirty="0">
                <a:latin typeface="Adobe Garamond Pro" pitchFamily="18" charset="0"/>
              </a:rPr>
              <a:t>Domaine des Perdrix </a:t>
            </a:r>
          </a:p>
          <a:p>
            <a:pPr algn="ctr"/>
            <a:r>
              <a:rPr lang="fr-FR" sz="800" dirty="0">
                <a:latin typeface="Adobe Garamond Pro" pitchFamily="18" charset="0"/>
              </a:rPr>
              <a:t>Rue des écoles - 71640 Mercurey</a:t>
            </a:r>
          </a:p>
          <a:p>
            <a:pPr algn="ctr"/>
            <a:r>
              <a:rPr lang="fr-FR" sz="800" dirty="0">
                <a:latin typeface="Adobe Garamond Pro" pitchFamily="18" charset="0"/>
              </a:rPr>
              <a:t>Tél : +33 (0)3 85 45 86 55</a:t>
            </a:r>
          </a:p>
          <a:p>
            <a:pPr algn="ctr"/>
            <a:r>
              <a:rPr lang="fr-FR" sz="800" dirty="0">
                <a:latin typeface="Adobe Garamond Pro" pitchFamily="18" charset="0"/>
              </a:rPr>
              <a:t>contact@domaines-devillard.com</a:t>
            </a:r>
          </a:p>
          <a:p>
            <a:pPr algn="ctr"/>
            <a:r>
              <a:rPr lang="fr-FR" sz="800" dirty="0">
                <a:latin typeface="Adobe Garamond Pro" pitchFamily="18" charset="0"/>
              </a:rPr>
              <a:t>www.domainedesperdrix.com</a:t>
            </a:r>
          </a:p>
        </p:txBody>
      </p:sp>
      <p:sp>
        <p:nvSpPr>
          <p:cNvPr id="5" name="ZoneTexte 4"/>
          <p:cNvSpPr txBox="1"/>
          <p:nvPr/>
        </p:nvSpPr>
        <p:spPr>
          <a:xfrm>
            <a:off x="8664" y="6745788"/>
            <a:ext cx="1880401" cy="923330"/>
          </a:xfrm>
          <a:prstGeom prst="rect">
            <a:avLst/>
          </a:prstGeom>
          <a:noFill/>
        </p:spPr>
        <p:txBody>
          <a:bodyPr wrap="square" rtlCol="0">
            <a:spAutoFit/>
          </a:bodyPr>
          <a:lstStyle/>
          <a:p>
            <a:pPr algn="ctr"/>
            <a:r>
              <a:rPr lang="fr-FR" sz="1400" b="1" dirty="0">
                <a:latin typeface="Adobe Garamond Pro" pitchFamily="18" charset="0"/>
              </a:rPr>
              <a:t>ÉLEVAGE</a:t>
            </a:r>
          </a:p>
          <a:p>
            <a:pPr algn="just"/>
            <a:r>
              <a:rPr lang="fr-FR" sz="1000" dirty="0">
                <a:latin typeface="Adobe Garamond Pro" pitchFamily="18" charset="0"/>
              </a:rPr>
              <a:t>Le vin est élevé à 50% en fûts de chêne pendant 7 mois puis élevage en cuve à 100% pendant 2 mois.</a:t>
            </a:r>
          </a:p>
        </p:txBody>
      </p:sp>
      <p:pic>
        <p:nvPicPr>
          <p:cNvPr id="7" name="Imag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21808" y="113085"/>
            <a:ext cx="1614384" cy="1029715"/>
          </a:xfrm>
          <a:prstGeom prst="rect">
            <a:avLst/>
          </a:prstGeom>
        </p:spPr>
      </p:pic>
      <p:sp>
        <p:nvSpPr>
          <p:cNvPr id="19" name="ZoneTexte 18"/>
          <p:cNvSpPr txBox="1"/>
          <p:nvPr/>
        </p:nvSpPr>
        <p:spPr>
          <a:xfrm>
            <a:off x="29970" y="4358716"/>
            <a:ext cx="1880401" cy="2154436"/>
          </a:xfrm>
          <a:prstGeom prst="rect">
            <a:avLst/>
          </a:prstGeom>
          <a:noFill/>
        </p:spPr>
        <p:txBody>
          <a:bodyPr wrap="square" rtlCol="0">
            <a:spAutoFit/>
          </a:bodyPr>
          <a:lstStyle/>
          <a:p>
            <a:pPr algn="ctr"/>
            <a:r>
              <a:rPr lang="fr-FR" sz="1400" b="1" dirty="0">
                <a:solidFill>
                  <a:schemeClr val="tx1">
                    <a:lumMod val="85000"/>
                    <a:lumOff val="15000"/>
                  </a:schemeClr>
                </a:solidFill>
                <a:latin typeface="Adobe Garamond Pro" pitchFamily="18" charset="0"/>
              </a:rPr>
              <a:t>VINIFICATION</a:t>
            </a:r>
          </a:p>
          <a:p>
            <a:pPr algn="just"/>
            <a:r>
              <a:rPr lang="fr-FR" sz="1000" dirty="0">
                <a:solidFill>
                  <a:schemeClr val="tx1">
                    <a:lumMod val="85000"/>
                    <a:lumOff val="15000"/>
                  </a:schemeClr>
                </a:solidFill>
                <a:latin typeface="Adobe Garamond Pro" pitchFamily="18" charset="0"/>
              </a:rPr>
              <a:t>Pour préserver leur qualité, les raisins sont vendangés à la main, en petites caisses. puis la récolte est triée manuellement. Les grappes sont ensuite mises dans un pressoir pneumatique. Le jus est débourbé après pressurage délicat en grappes entières. </a:t>
            </a:r>
          </a:p>
          <a:p>
            <a:pPr algn="just"/>
            <a:r>
              <a:rPr lang="fr-FR" sz="1000" dirty="0">
                <a:solidFill>
                  <a:schemeClr val="tx1">
                    <a:lumMod val="85000"/>
                    <a:lumOff val="15000"/>
                  </a:schemeClr>
                </a:solidFill>
                <a:latin typeface="Adobe Garamond Pro" pitchFamily="18" charset="0"/>
              </a:rPr>
              <a:t>Les fermentations alcoolique et malolactique sont réalisées dans des fûts de chêne.</a:t>
            </a:r>
          </a:p>
          <a:p>
            <a:pPr algn="just"/>
            <a:r>
              <a:rPr lang="fr-FR" sz="1000" dirty="0">
                <a:solidFill>
                  <a:schemeClr val="tx1">
                    <a:lumMod val="85000"/>
                    <a:lumOff val="15000"/>
                  </a:schemeClr>
                </a:solidFill>
                <a:latin typeface="Adobe Garamond Pro" pitchFamily="18" charset="0"/>
              </a:rPr>
              <a:t>. </a:t>
            </a:r>
          </a:p>
        </p:txBody>
      </p:sp>
      <p:cxnSp>
        <p:nvCxnSpPr>
          <p:cNvPr id="20" name="Connecteur droit 19"/>
          <p:cNvCxnSpPr/>
          <p:nvPr/>
        </p:nvCxnSpPr>
        <p:spPr>
          <a:xfrm flipV="1">
            <a:off x="1980573" y="3845325"/>
            <a:ext cx="4705681" cy="91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Imag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69815" y="4358716"/>
            <a:ext cx="1279361" cy="4389492"/>
          </a:xfrm>
          <a:prstGeom prst="rect">
            <a:avLst/>
          </a:prstGeom>
        </p:spPr>
      </p:pic>
    </p:spTree>
    <p:extLst>
      <p:ext uri="{BB962C8B-B14F-4D97-AF65-F5344CB8AC3E}">
        <p14:creationId xmlns:p14="http://schemas.microsoft.com/office/powerpoint/2010/main" val="368777802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312</Words>
  <Application>Microsoft Office PowerPoint</Application>
  <PresentationFormat>Format A4 (210 x 297 mm)</PresentationFormat>
  <Paragraphs>35</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Adobe Garamond Pro</vt:lpstr>
      <vt:lpstr>Arial</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BOUQUAIN Monique</dc:creator>
  <cp:lastModifiedBy>Marion  Deleuze</cp:lastModifiedBy>
  <cp:revision>23</cp:revision>
  <cp:lastPrinted>2023-06-16T12:42:12Z</cp:lastPrinted>
  <dcterms:created xsi:type="dcterms:W3CDTF">2017-02-06T08:45:17Z</dcterms:created>
  <dcterms:modified xsi:type="dcterms:W3CDTF">2024-11-27T16:58:10Z</dcterms:modified>
</cp:coreProperties>
</file>