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6858000" cy="9906000" type="A4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>
        <p:scale>
          <a:sx n="150" d="100"/>
          <a:sy n="150" d="100"/>
        </p:scale>
        <p:origin x="1536" y="-57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16E847C-1D9E-46B5-AD7A-CE440D5FB0EF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54263" y="1279525"/>
            <a:ext cx="23907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F405F6A-A3EF-4C41-ADD6-0630409BB8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3531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26676-3FE6-4D00-9D56-543A9D0E7A2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983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2EF86-586D-4702-91EE-415BD4C1E5C6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D2FB-3BED-4E27-AD3F-5293DB3C21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4099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2EF86-586D-4702-91EE-415BD4C1E5C6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D2FB-3BED-4E27-AD3F-5293DB3C21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5939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2EF86-586D-4702-91EE-415BD4C1E5C6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D2FB-3BED-4E27-AD3F-5293DB3C21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4031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2EF86-586D-4702-91EE-415BD4C1E5C6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D2FB-3BED-4E27-AD3F-5293DB3C21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6684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2EF86-586D-4702-91EE-415BD4C1E5C6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D2FB-3BED-4E27-AD3F-5293DB3C21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383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2EF86-586D-4702-91EE-415BD4C1E5C6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D2FB-3BED-4E27-AD3F-5293DB3C21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8200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2EF86-586D-4702-91EE-415BD4C1E5C6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D2FB-3BED-4E27-AD3F-5293DB3C21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212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2EF86-586D-4702-91EE-415BD4C1E5C6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D2FB-3BED-4E27-AD3F-5293DB3C21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9789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2EF86-586D-4702-91EE-415BD4C1E5C6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D2FB-3BED-4E27-AD3F-5293DB3C21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4558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2EF86-586D-4702-91EE-415BD4C1E5C6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D2FB-3BED-4E27-AD3F-5293DB3C21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8221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2EF86-586D-4702-91EE-415BD4C1E5C6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D2FB-3BED-4E27-AD3F-5293DB3C21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0888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2EF86-586D-4702-91EE-415BD4C1E5C6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4D2FB-3BED-4E27-AD3F-5293DB3C21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3264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llipse 9"/>
          <p:cNvSpPr/>
          <p:nvPr/>
        </p:nvSpPr>
        <p:spPr>
          <a:xfrm>
            <a:off x="70070" y="1664147"/>
            <a:ext cx="1800201" cy="1682766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476672" y="1150480"/>
            <a:ext cx="590465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500" dirty="0">
                <a:solidFill>
                  <a:srgbClr val="600000"/>
                </a:solidFill>
                <a:latin typeface="Adobe Garamond Pro" pitchFamily="18" charset="0"/>
              </a:rPr>
              <a:t>ECHEZEAUX DU DESSUS</a:t>
            </a:r>
          </a:p>
          <a:p>
            <a:pPr algn="ctr"/>
            <a:r>
              <a:rPr lang="fr-FR" sz="2500" dirty="0">
                <a:solidFill>
                  <a:srgbClr val="600000"/>
                </a:solidFill>
                <a:latin typeface="Adobe Garamond Pro" pitchFamily="18" charset="0"/>
              </a:rPr>
              <a:t> GRAND CRU</a:t>
            </a:r>
            <a:endParaRPr lang="fr-FR" sz="2500" b="1" dirty="0">
              <a:solidFill>
                <a:srgbClr val="600000"/>
              </a:solidFill>
              <a:latin typeface="Adobe Garamond Pro" pitchFamily="18" charset="0"/>
            </a:endParaRPr>
          </a:p>
          <a:p>
            <a:pPr algn="ctr"/>
            <a:r>
              <a:rPr lang="fr-FR" dirty="0">
                <a:latin typeface="Adobe Garamond Pro" pitchFamily="18" charset="0"/>
              </a:rPr>
              <a:t>2022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1998877" y="2280376"/>
            <a:ext cx="461422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Adobe Garamond Pro" pitchFamily="18" charset="0"/>
              </a:rPr>
              <a:t>TERROIR</a:t>
            </a:r>
          </a:p>
          <a:p>
            <a:pPr algn="just"/>
            <a:r>
              <a:rPr lang="fr-FR" sz="1000" dirty="0">
                <a:latin typeface="Adobe Garamond Pro" pitchFamily="18" charset="0"/>
              </a:rPr>
              <a:t>Les </a:t>
            </a:r>
            <a:r>
              <a:rPr lang="fr-FR" sz="1000" dirty="0" err="1">
                <a:latin typeface="Adobe Garamond Pro" pitchFamily="18" charset="0"/>
              </a:rPr>
              <a:t>Echezeaux</a:t>
            </a:r>
            <a:r>
              <a:rPr lang="fr-FR" sz="1000" dirty="0">
                <a:latin typeface="Adobe Garamond Pro" pitchFamily="18" charset="0"/>
              </a:rPr>
              <a:t> sont l’un des Grands Crus les plus réputés de la Côte de Nuits et les plus importants avec 36 hectares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.</a:t>
            </a:r>
          </a:p>
          <a:p>
            <a:pPr algn="just"/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Ils sont situés en limite du Clos de Vougeot et à vue de la Romanée-Conti. </a:t>
            </a:r>
          </a:p>
          <a:p>
            <a:pPr algn="just"/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Le nom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Echezeaux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vient du vieux français « Es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Chazeaux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 » : les maisons, qui signifie que ce site était habité à l’époque Gallo Romaine. </a:t>
            </a:r>
          </a:p>
          <a:p>
            <a:pPr algn="just"/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Onze « sous-climats » les composent.</a:t>
            </a:r>
          </a:p>
          <a:p>
            <a:pPr algn="just"/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Les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Echezeaux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du Dessus sont avec les Champs Traversins et les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Poulaillères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(propriété du Domaine de la Romanée-Conti) qui les jouxtent, le cœur historique et le « rognon » de ce grand terroir Bourguignon. </a:t>
            </a:r>
          </a:p>
        </p:txBody>
      </p:sp>
      <p:cxnSp>
        <p:nvCxnSpPr>
          <p:cNvPr id="15" name="Connecteur droit 14"/>
          <p:cNvCxnSpPr/>
          <p:nvPr/>
        </p:nvCxnSpPr>
        <p:spPr>
          <a:xfrm>
            <a:off x="2019186" y="2280376"/>
            <a:ext cx="45562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2039495" y="3976454"/>
            <a:ext cx="4573602" cy="164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2019186" y="4096451"/>
            <a:ext cx="9661" cy="51283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/>
          <p:cNvSpPr txBox="1"/>
          <p:nvPr/>
        </p:nvSpPr>
        <p:spPr>
          <a:xfrm>
            <a:off x="70070" y="3578572"/>
            <a:ext cx="1880401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VINIFICATION</a:t>
            </a:r>
          </a:p>
          <a:p>
            <a:pPr algn="just"/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Pour préserver leur qualité, les raisins sont vendangés à la main, puis la récolte est triée manuellement.</a:t>
            </a:r>
          </a:p>
          <a:p>
            <a:pPr algn="just"/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Avant la fermentation alcoolique, nous effectuons une macération pré-fermentaire à froid d’une durée de  4 à 6 jours qui nous aide à extraire les composés phénoliques. Les raisins sont partiellement égrappés (30% de vendange entière)</a:t>
            </a:r>
            <a:r>
              <a:rPr lang="fr-FR" sz="1000" dirty="0">
                <a:latin typeface="Adobe Garamond Pro" pitchFamily="18" charset="0"/>
              </a:rPr>
              <a:t>. 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La macération dure environ 15 jours. La fermentation alcoolique est réalisée avec des levures indigènes. </a:t>
            </a:r>
          </a:p>
          <a:p>
            <a:pPr algn="just"/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. 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2223956" y="4218292"/>
            <a:ext cx="32180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Adobe Garamond Pro" pitchFamily="18" charset="0"/>
              </a:rPr>
              <a:t>DEGUSTATION</a:t>
            </a:r>
          </a:p>
          <a:p>
            <a:pPr algn="ctr"/>
            <a:endParaRPr lang="fr-FR" sz="1000" dirty="0">
              <a:latin typeface="Adobe Garamond Pro" pitchFamily="18" charset="0"/>
            </a:endParaRPr>
          </a:p>
          <a:p>
            <a:pPr algn="ctr"/>
            <a:r>
              <a:rPr lang="fr-FR" sz="1200" dirty="0">
                <a:latin typeface="Adobe Garamond Pro" pitchFamily="18" charset="0"/>
              </a:rPr>
              <a:t>OEIL</a:t>
            </a:r>
          </a:p>
          <a:p>
            <a:pPr algn="ctr"/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Robe d’un rouge pur, soyeux et profond.</a:t>
            </a:r>
          </a:p>
          <a:p>
            <a:pPr algn="ctr"/>
            <a:endParaRPr lang="fr-FR" sz="1000" dirty="0">
              <a:latin typeface="Adobe Garamond Pro" pitchFamily="18" charset="0"/>
            </a:endParaRPr>
          </a:p>
          <a:p>
            <a:pPr algn="ctr"/>
            <a:r>
              <a:rPr lang="fr-FR" sz="1200" dirty="0">
                <a:latin typeface="Adobe Garamond Pro" pitchFamily="18" charset="0"/>
              </a:rPr>
              <a:t>NEZ </a:t>
            </a:r>
          </a:p>
          <a:p>
            <a:pPr algn="ctr"/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Le nez s’ouvre sur un bouquet d’arômes de petits fruits rouges acidulés (cerises, fraises), de fruits plus noirs comme le cassis, la mûre, ainsi que sur des notes finement toastées.</a:t>
            </a:r>
          </a:p>
          <a:p>
            <a:pPr algn="ctr"/>
            <a:endParaRPr lang="fr-FR" sz="1000" dirty="0">
              <a:latin typeface="Adobe Garamond Pro" pitchFamily="18" charset="0"/>
            </a:endParaRPr>
          </a:p>
          <a:p>
            <a:pPr algn="ctr"/>
            <a:r>
              <a:rPr lang="fr-FR" sz="1200" dirty="0">
                <a:latin typeface="Adobe Garamond Pro" pitchFamily="18" charset="0"/>
              </a:rPr>
              <a:t>BOUCHE</a:t>
            </a:r>
          </a:p>
          <a:p>
            <a:pPr algn="ctr"/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En bouche, les tanins sont soyeux et procurent une sérieuse et élégante structure.</a:t>
            </a:r>
          </a:p>
          <a:p>
            <a:pPr algn="ctr"/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La finale est fraîche, réglissée et mentholée.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2246149" y="7035244"/>
            <a:ext cx="3073548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Adobe Garamond Pro" pitchFamily="18" charset="0"/>
              </a:rPr>
              <a:t>SERVICE &amp; GARDE</a:t>
            </a:r>
          </a:p>
          <a:p>
            <a:pPr algn="ctr"/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Pensez à l’ouvrir quelques heures avant dégustation (le carafer si possible). </a:t>
            </a:r>
          </a:p>
          <a:p>
            <a:pPr algn="ctr"/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A conserver 15 à 20 ans.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2208624" y="8066864"/>
            <a:ext cx="3073547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Adobe Garamond Pro" pitchFamily="18" charset="0"/>
              </a:rPr>
              <a:t>ACCORDS METS-VINS</a:t>
            </a:r>
          </a:p>
          <a:p>
            <a:pPr algn="ctr"/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Notre </a:t>
            </a:r>
            <a:r>
              <a:rPr lang="fr-FR" sz="1100" dirty="0" err="1">
                <a:solidFill>
                  <a:srgbClr val="600000"/>
                </a:solidFill>
                <a:latin typeface="Adobe Garamond Pro" pitchFamily="18" charset="0"/>
              </a:rPr>
              <a:t>Echezeaux</a:t>
            </a:r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 Du Dessus Grand </a:t>
            </a:r>
            <a:r>
              <a:rPr lang="fr-FR" sz="1100">
                <a:solidFill>
                  <a:srgbClr val="600000"/>
                </a:solidFill>
                <a:latin typeface="Adobe Garamond Pro" pitchFamily="18" charset="0"/>
              </a:rPr>
              <a:t>Cru 2022 </a:t>
            </a:r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se dégustera parfaitement sur un risotto aux cèpes, un agneau braisé ou du brie aux truffes.</a:t>
            </a:r>
          </a:p>
        </p:txBody>
      </p:sp>
      <p:pic>
        <p:nvPicPr>
          <p:cNvPr id="1024" name="Image 1023"/>
          <p:cNvPicPr>
            <a:picLocks noChangeAspect="1"/>
          </p:cNvPicPr>
          <p:nvPr/>
        </p:nvPicPr>
        <p:blipFill rotWithShape="1"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hotocopy/>
                    </a14:imgEffect>
                    <a14:imgEffect>
                      <a14:sharpenSoften amount="25000"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1510" b="27530"/>
          <a:stretch/>
        </p:blipFill>
        <p:spPr>
          <a:xfrm>
            <a:off x="3201437" y="9224806"/>
            <a:ext cx="837961" cy="640953"/>
          </a:xfrm>
          <a:prstGeom prst="rect">
            <a:avLst/>
          </a:prstGeom>
        </p:spPr>
      </p:pic>
      <p:cxnSp>
        <p:nvCxnSpPr>
          <p:cNvPr id="1027" name="Connecteur droit 1026"/>
          <p:cNvCxnSpPr/>
          <p:nvPr/>
        </p:nvCxnSpPr>
        <p:spPr>
          <a:xfrm>
            <a:off x="2566429" y="9207938"/>
            <a:ext cx="2107977" cy="24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oneTexte 2"/>
          <p:cNvSpPr txBox="1"/>
          <p:nvPr/>
        </p:nvSpPr>
        <p:spPr>
          <a:xfrm>
            <a:off x="2566429" y="9210383"/>
            <a:ext cx="21079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>
                <a:latin typeface="Adobe Garamond Pro" pitchFamily="18" charset="0"/>
              </a:rPr>
              <a:t>Domaine des Perdrix </a:t>
            </a:r>
          </a:p>
          <a:p>
            <a:pPr algn="ctr"/>
            <a:r>
              <a:rPr lang="fr-FR" sz="800" dirty="0">
                <a:latin typeface="Adobe Garamond Pro" pitchFamily="18" charset="0"/>
              </a:rPr>
              <a:t>Rue des écoles – 21700 </a:t>
            </a:r>
            <a:r>
              <a:rPr lang="fr-FR" sz="800" dirty="0" err="1">
                <a:latin typeface="Adobe Garamond Pro" pitchFamily="18" charset="0"/>
              </a:rPr>
              <a:t>Premeaux-Prissey</a:t>
            </a:r>
            <a:endParaRPr lang="fr-FR" sz="800" dirty="0">
              <a:latin typeface="Adobe Garamond Pro" pitchFamily="18" charset="0"/>
            </a:endParaRPr>
          </a:p>
          <a:p>
            <a:pPr algn="ctr"/>
            <a:r>
              <a:rPr lang="fr-FR" sz="800" dirty="0">
                <a:latin typeface="Adobe Garamond Pro" pitchFamily="18" charset="0"/>
              </a:rPr>
              <a:t>Tél : +33 (0)3 85 45 86 55</a:t>
            </a:r>
          </a:p>
          <a:p>
            <a:pPr algn="ctr"/>
            <a:r>
              <a:rPr lang="fr-FR" sz="800" dirty="0">
                <a:latin typeface="Adobe Garamond Pro" pitchFamily="18" charset="0"/>
              </a:rPr>
              <a:t>contact@domaines-devillard.com</a:t>
            </a:r>
          </a:p>
          <a:p>
            <a:pPr algn="ctr"/>
            <a:r>
              <a:rPr lang="fr-FR" sz="800" dirty="0">
                <a:latin typeface="Adobe Garamond Pro" pitchFamily="18" charset="0"/>
              </a:rPr>
              <a:t>www.domainedesperdrix.com</a:t>
            </a:r>
          </a:p>
        </p:txBody>
      </p:sp>
      <p:sp>
        <p:nvSpPr>
          <p:cNvPr id="4" name="Ellipse 3"/>
          <p:cNvSpPr/>
          <p:nvPr/>
        </p:nvSpPr>
        <p:spPr>
          <a:xfrm>
            <a:off x="581849" y="2338400"/>
            <a:ext cx="533599" cy="502044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36430" y="6767928"/>
            <a:ext cx="1880401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Adobe Garamond Pro" pitchFamily="18" charset="0"/>
              </a:rPr>
              <a:t>ÉLEVAGE</a:t>
            </a:r>
          </a:p>
          <a:p>
            <a:pPr algn="just"/>
            <a:r>
              <a:rPr lang="fr-FR" sz="1000" dirty="0">
                <a:latin typeface="Adobe Garamond Pro" pitchFamily="18" charset="0"/>
              </a:rPr>
              <a:t>Après la macération, jus de presse et jus de goutte sont soigneusement séparés et élevés séparément.</a:t>
            </a:r>
          </a:p>
          <a:p>
            <a:pPr algn="just"/>
            <a:r>
              <a:rPr lang="fr-FR" sz="1000" dirty="0">
                <a:latin typeface="Adobe Garamond Pro" pitchFamily="18" charset="0"/>
              </a:rPr>
              <a:t>Le vin est élevé pendant 15 mois à 100% en fûts de chêne dont 50% de fûts neufs puis 4 mois en cuve.</a:t>
            </a:r>
          </a:p>
          <a:p>
            <a:pPr algn="just"/>
            <a:r>
              <a:rPr lang="fr-FR" sz="1000" dirty="0">
                <a:latin typeface="Adobe Garamond Pro" pitchFamily="18" charset="0"/>
              </a:rPr>
              <a:t>Nous utilisons uniquement des fûts de chêne d’origine française provenant de Bourgogne, de l’Allier et des Vosges.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5014" y="49418"/>
            <a:ext cx="1769392" cy="1128585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646" y="4346311"/>
            <a:ext cx="1288651" cy="4422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3667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</TotalTime>
  <Words>351</Words>
  <Application>Microsoft Office PowerPoint</Application>
  <PresentationFormat>Format A4 (210 x 297 mm)</PresentationFormat>
  <Paragraphs>39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Adobe Garamond Pro</vt:lpstr>
      <vt:lpstr>Arial</vt:lpstr>
      <vt:lpstr>Calibri</vt:lpstr>
      <vt:lpstr>Calibri Light</vt:lpstr>
      <vt:lpstr>Thème Office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Kauffmann Cedric</dc:creator>
  <cp:lastModifiedBy>Marion  Deleuze</cp:lastModifiedBy>
  <cp:revision>18</cp:revision>
  <cp:lastPrinted>2018-07-17T15:08:44Z</cp:lastPrinted>
  <dcterms:created xsi:type="dcterms:W3CDTF">2017-05-12T13:46:46Z</dcterms:created>
  <dcterms:modified xsi:type="dcterms:W3CDTF">2024-07-17T08:43:14Z</dcterms:modified>
</cp:coreProperties>
</file>